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57" r:id="rId2"/>
    <p:sldId id="264" r:id="rId3"/>
    <p:sldId id="265" r:id="rId4"/>
    <p:sldId id="266" r:id="rId5"/>
    <p:sldId id="259" r:id="rId6"/>
    <p:sldId id="268" r:id="rId7"/>
    <p:sldId id="270" r:id="rId8"/>
    <p:sldId id="269" r:id="rId9"/>
    <p:sldId id="260" r:id="rId10"/>
    <p:sldId id="267" r:id="rId11"/>
    <p:sldId id="261" r:id="rId12"/>
    <p:sldId id="262" r:id="rId13"/>
    <p:sldId id="274" r:id="rId14"/>
    <p:sldId id="273" r:id="rId15"/>
    <p:sldId id="276" r:id="rId16"/>
    <p:sldId id="275" r:id="rId17"/>
    <p:sldId id="263" r:id="rId18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43"/>
    <p:restoredTop sz="94674"/>
  </p:normalViewPr>
  <p:slideViewPr>
    <p:cSldViewPr snapToGrid="0" snapToObjects="1">
      <p:cViewPr varScale="1">
        <p:scale>
          <a:sx n="139" d="100"/>
          <a:sy n="139" d="100"/>
        </p:scale>
        <p:origin x="176" y="7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11F68B-D582-0646-9403-9649EFCCD200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743736-0AB3-0644-B65C-ABAB7751DD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87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 err="1" smtClean="0">
                <a:solidFill>
                  <a:srgbClr val="FF0000"/>
                </a:solidFill>
              </a:rPr>
              <a:t>Constrast</a:t>
            </a:r>
            <a:r>
              <a:rPr lang="en-US" b="0" i="0" baseline="0" dirty="0" smtClean="0">
                <a:solidFill>
                  <a:srgbClr val="FF0000"/>
                </a:solidFill>
              </a:rPr>
              <a:t> that to our solution and you'll immediately see that we're simpler. We'll dig into this in detail, but I wanted to provide you with some context.</a:t>
            </a:r>
          </a:p>
          <a:p>
            <a:pPr marL="0" marR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baseline="0" dirty="0" smtClean="0">
              <a:solidFill>
                <a:srgbClr val="FF0000"/>
              </a:solidFill>
            </a:endParaRPr>
          </a:p>
          <a:p>
            <a:pPr marL="0" marR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baseline="0" dirty="0" smtClean="0">
                <a:solidFill>
                  <a:srgbClr val="FF0000"/>
                </a:solidFill>
              </a:rPr>
              <a:t>Challenger Commercial Teaching Step =</a:t>
            </a:r>
            <a:endParaRPr lang="en-US" b="1" i="0" baseline="0" dirty="0" smtClean="0">
              <a:solidFill>
                <a:srgbClr val="FF0000"/>
              </a:solidFill>
            </a:endParaRPr>
          </a:p>
          <a:p>
            <a:pPr marL="0" marR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#6 Your Solution – our solution is unique and better than anyone else 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A5CA1-953D-C849-BCD8-64DC6E9D087E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862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 baseline="0" dirty="0" err="1" smtClean="0">
                <a:solidFill>
                  <a:srgbClr val="FF0000"/>
                </a:solidFill>
              </a:rPr>
              <a:t>Constrast</a:t>
            </a:r>
            <a:r>
              <a:rPr lang="en-US" b="0" i="0" baseline="0" dirty="0" smtClean="0">
                <a:solidFill>
                  <a:srgbClr val="FF0000"/>
                </a:solidFill>
              </a:rPr>
              <a:t> that to our solution and you'll immediately see that we're simpler. We'll dig into this in detail, but I wanted to provide you with some context.</a:t>
            </a:r>
          </a:p>
          <a:p>
            <a:pPr marL="0" marR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="1" i="1" baseline="0" dirty="0" smtClean="0">
              <a:solidFill>
                <a:srgbClr val="FF0000"/>
              </a:solidFill>
            </a:endParaRPr>
          </a:p>
          <a:p>
            <a:pPr marL="0" marR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baseline="0" dirty="0" smtClean="0">
                <a:solidFill>
                  <a:srgbClr val="FF0000"/>
                </a:solidFill>
              </a:rPr>
              <a:t>Challenger Commercial Teaching Step =</a:t>
            </a:r>
            <a:endParaRPr lang="en-US" b="1" i="0" baseline="0" dirty="0" smtClean="0">
              <a:solidFill>
                <a:srgbClr val="FF0000"/>
              </a:solidFill>
            </a:endParaRPr>
          </a:p>
          <a:p>
            <a:pPr marL="0" marR="0" indent="0" algn="l" defTabSz="4571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#6 Your Solution – our solution is unique and better than anyone else </a:t>
            </a:r>
            <a:endParaRPr lang="en-US" b="1" i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6A5CA1-953D-C849-BCD8-64DC6E9D087E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54341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Let's dive into the use case I just mentioned, Customer 360.</a:t>
            </a:r>
          </a:p>
          <a:p>
            <a:endParaRPr lang="en-US" dirty="0" smtClean="0"/>
          </a:p>
          <a:p>
            <a:r>
              <a:rPr lang="en-US" dirty="0" smtClean="0"/>
              <a:t>To an application developer a</a:t>
            </a:r>
            <a:r>
              <a:rPr lang="en-US" baseline="0" dirty="0" smtClean="0"/>
              <a:t> customer is a collection of lots of different type of data. They've got orders, addresses, wish lists, connections to other users.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Graph databases make it easy to model and understand these relationships so that I can develop a full picture of my users. By creating a Customer 360, I can understand more about my user and provide them with a better experience.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You can provide better product recommendations, provide a better support experience, target them with more relevant advertisements, and gain a better picture of the total value they represent to my company.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FF5570-FE69-4FDF-99DA-8CDE436443CD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068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8442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840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5147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 smtClean="0"/>
              <a:t>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Confidential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© DataStax, All Rights Reserved.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1388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1207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33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670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422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877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83567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100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2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72397F-7745-C145-9CB6-A2AA4BE923CF}" type="datetimeFigureOut">
              <a:rPr lang="en-US" smtClean="0"/>
              <a:t>9/8/16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22705-57D9-D841-AF91-1087F3D8A1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387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7424" y="-58664"/>
            <a:ext cx="9722733" cy="33811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82858"/>
            <a:ext cx="6858000" cy="17907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Real-time Customer 360°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861129" y="3042614"/>
            <a:ext cx="3421743" cy="1241822"/>
          </a:xfrm>
        </p:spPr>
        <p:txBody>
          <a:bodyPr>
            <a:normAutofit/>
          </a:bodyPr>
          <a:lstStyle/>
          <a:p>
            <a:r>
              <a:rPr lang="en-US" sz="1400" dirty="0" smtClean="0"/>
              <a:t>How to build real-time customer analytics and recommendation systems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25695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73174" y="2187030"/>
            <a:ext cx="35976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/>
              <a:t>Why is it hard?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947367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542342"/>
            <a:ext cx="3771901" cy="40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61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019" y="542342"/>
            <a:ext cx="3195963" cy="405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80159" y="2187030"/>
            <a:ext cx="478368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/>
              <a:t>How do we solve it?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74161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Group 117"/>
          <p:cNvGrpSpPr/>
          <p:nvPr/>
        </p:nvGrpSpPr>
        <p:grpSpPr>
          <a:xfrm>
            <a:off x="5490918" y="3083793"/>
            <a:ext cx="3277406" cy="1637934"/>
            <a:chOff x="5490918" y="2571729"/>
            <a:chExt cx="3277406" cy="1637934"/>
          </a:xfrm>
        </p:grpSpPr>
        <p:grpSp>
          <p:nvGrpSpPr>
            <p:cNvPr id="115" name="Group 114"/>
            <p:cNvGrpSpPr/>
            <p:nvPr/>
          </p:nvGrpSpPr>
          <p:grpSpPr>
            <a:xfrm>
              <a:off x="7799825" y="2571729"/>
              <a:ext cx="968499" cy="1637934"/>
              <a:chOff x="7799825" y="2571729"/>
              <a:chExt cx="968499" cy="163793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901154" y="2571729"/>
                <a:ext cx="765840" cy="834849"/>
                <a:chOff x="1874520" y="1783080"/>
                <a:chExt cx="1106424" cy="1161288"/>
              </a:xfrm>
            </p:grpSpPr>
            <p:sp>
              <p:nvSpPr>
                <p:cNvPr id="51" name="Magnetic Disk 50"/>
                <p:cNvSpPr/>
                <p:nvPr/>
              </p:nvSpPr>
              <p:spPr>
                <a:xfrm>
                  <a:off x="1874520" y="1783080"/>
                  <a:ext cx="1106424" cy="1161288"/>
                </a:xfrm>
                <a:prstGeom prst="flowChartMagneticDisk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52" name="Picture 5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1868" y="2189988"/>
                  <a:ext cx="871728" cy="653796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99825" y="3399922"/>
                <a:ext cx="968499" cy="809741"/>
              </a:xfrm>
              <a:prstGeom prst="rect">
                <a:avLst/>
              </a:prstGeom>
            </p:spPr>
          </p:pic>
        </p:grpSp>
        <p:grpSp>
          <p:nvGrpSpPr>
            <p:cNvPr id="116" name="Group 115"/>
            <p:cNvGrpSpPr/>
            <p:nvPr/>
          </p:nvGrpSpPr>
          <p:grpSpPr>
            <a:xfrm>
              <a:off x="6645372" y="2571729"/>
              <a:ext cx="968499" cy="1637934"/>
              <a:chOff x="6596709" y="2571729"/>
              <a:chExt cx="968499" cy="1637934"/>
            </a:xfrm>
          </p:grpSpPr>
          <p:grpSp>
            <p:nvGrpSpPr>
              <p:cNvPr id="46" name="Group 45"/>
              <p:cNvGrpSpPr/>
              <p:nvPr/>
            </p:nvGrpSpPr>
            <p:grpSpPr>
              <a:xfrm>
                <a:off x="6698038" y="2571729"/>
                <a:ext cx="765840" cy="834849"/>
                <a:chOff x="1874520" y="1783080"/>
                <a:chExt cx="1106424" cy="1161288"/>
              </a:xfrm>
            </p:grpSpPr>
            <p:sp>
              <p:nvSpPr>
                <p:cNvPr id="47" name="Magnetic Disk 46"/>
                <p:cNvSpPr/>
                <p:nvPr/>
              </p:nvSpPr>
              <p:spPr>
                <a:xfrm>
                  <a:off x="1874520" y="1783080"/>
                  <a:ext cx="1106424" cy="1161288"/>
                </a:xfrm>
                <a:prstGeom prst="flowChartMagneticDisk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48" name="Picture 47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1868" y="2189988"/>
                  <a:ext cx="871728" cy="653796"/>
                </a:xfrm>
                <a:prstGeom prst="rect">
                  <a:avLst/>
                </a:prstGeom>
              </p:spPr>
            </p:pic>
          </p:grpSp>
          <p:pic>
            <p:nvPicPr>
              <p:cNvPr id="65" name="Picture 64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96709" y="3399922"/>
                <a:ext cx="968499" cy="809741"/>
              </a:xfrm>
              <a:prstGeom prst="rect">
                <a:avLst/>
              </a:prstGeom>
            </p:spPr>
          </p:pic>
        </p:grpSp>
        <p:grpSp>
          <p:nvGrpSpPr>
            <p:cNvPr id="117" name="Group 116"/>
            <p:cNvGrpSpPr/>
            <p:nvPr/>
          </p:nvGrpSpPr>
          <p:grpSpPr>
            <a:xfrm>
              <a:off x="5490918" y="2571729"/>
              <a:ext cx="968499" cy="1637934"/>
              <a:chOff x="5490918" y="2571729"/>
              <a:chExt cx="968499" cy="1637934"/>
            </a:xfrm>
          </p:grpSpPr>
          <p:grpSp>
            <p:nvGrpSpPr>
              <p:cNvPr id="4" name="Group 3"/>
              <p:cNvGrpSpPr/>
              <p:nvPr/>
            </p:nvGrpSpPr>
            <p:grpSpPr>
              <a:xfrm>
                <a:off x="5592247" y="2571729"/>
                <a:ext cx="765840" cy="834849"/>
                <a:chOff x="1874520" y="1783080"/>
                <a:chExt cx="1106424" cy="1161288"/>
              </a:xfrm>
            </p:grpSpPr>
            <p:sp>
              <p:nvSpPr>
                <p:cNvPr id="3" name="Magnetic Disk 2"/>
                <p:cNvSpPr/>
                <p:nvPr/>
              </p:nvSpPr>
              <p:spPr>
                <a:xfrm>
                  <a:off x="1874520" y="1783080"/>
                  <a:ext cx="1106424" cy="1161288"/>
                </a:xfrm>
                <a:prstGeom prst="flowChartMagneticDisk">
                  <a:avLst/>
                </a:prstGeom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" name="Picture 1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91868" y="2189988"/>
                  <a:ext cx="871728" cy="653796"/>
                </a:xfrm>
                <a:prstGeom prst="rect">
                  <a:avLst/>
                </a:prstGeom>
              </p:spPr>
            </p:pic>
          </p:grpSp>
          <p:pic>
            <p:nvPicPr>
              <p:cNvPr id="66" name="Picture 65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90918" y="3399922"/>
                <a:ext cx="968499" cy="809741"/>
              </a:xfrm>
              <a:prstGeom prst="rect">
                <a:avLst/>
              </a:prstGeom>
            </p:spPr>
          </p:pic>
        </p:grpSp>
      </p:grpSp>
      <p:pic>
        <p:nvPicPr>
          <p:cNvPr id="73" name="Picture 7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11" y="2285314"/>
            <a:ext cx="1666883" cy="1074521"/>
          </a:xfrm>
          <a:prstGeom prst="rect">
            <a:avLst/>
          </a:prstGeom>
        </p:spPr>
      </p:pic>
      <p:cxnSp>
        <p:nvCxnSpPr>
          <p:cNvPr id="75" name="Straight Arrow Connector 74"/>
          <p:cNvCxnSpPr/>
          <p:nvPr/>
        </p:nvCxnSpPr>
        <p:spPr>
          <a:xfrm>
            <a:off x="908408" y="1910234"/>
            <a:ext cx="173368" cy="32164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2" name="Picture 10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80" y="1050664"/>
            <a:ext cx="968499" cy="809741"/>
          </a:xfrm>
          <a:prstGeom prst="rect">
            <a:avLst/>
          </a:prstGeom>
        </p:spPr>
      </p:pic>
      <p:grpSp>
        <p:nvGrpSpPr>
          <p:cNvPr id="127" name="Group 126"/>
          <p:cNvGrpSpPr/>
          <p:nvPr/>
        </p:nvGrpSpPr>
        <p:grpSpPr>
          <a:xfrm>
            <a:off x="1325079" y="1197216"/>
            <a:ext cx="1758616" cy="516636"/>
            <a:chOff x="1325079" y="1197216"/>
            <a:chExt cx="1758616" cy="516636"/>
          </a:xfrm>
        </p:grpSpPr>
        <p:cxnSp>
          <p:nvCxnSpPr>
            <p:cNvPr id="72" name="Straight Arrow Connector 71"/>
            <p:cNvCxnSpPr/>
            <p:nvPr/>
          </p:nvCxnSpPr>
          <p:spPr>
            <a:xfrm flipV="1">
              <a:off x="2787148" y="1474652"/>
              <a:ext cx="296547" cy="528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102" idx="3"/>
              <a:endCxn id="20" idx="1"/>
            </p:cNvCxnSpPr>
            <p:nvPr/>
          </p:nvCxnSpPr>
          <p:spPr>
            <a:xfrm flipV="1">
              <a:off x="1325079" y="1455534"/>
              <a:ext cx="462075" cy="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7154" y="1197216"/>
              <a:ext cx="982869" cy="516636"/>
            </a:xfrm>
            <a:prstGeom prst="rect">
              <a:avLst/>
            </a:prstGeom>
          </p:spPr>
        </p:pic>
      </p:grpSp>
      <p:grpSp>
        <p:nvGrpSpPr>
          <p:cNvPr id="126" name="Group 125"/>
          <p:cNvGrpSpPr/>
          <p:nvPr/>
        </p:nvGrpSpPr>
        <p:grpSpPr>
          <a:xfrm>
            <a:off x="3161444" y="967364"/>
            <a:ext cx="4403764" cy="1890407"/>
            <a:chOff x="3161444" y="967364"/>
            <a:chExt cx="4403764" cy="1890407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3658185" y="1978340"/>
              <a:ext cx="0" cy="398719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4198913" y="1467249"/>
              <a:ext cx="407593" cy="227220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1" name="Group 120"/>
            <p:cNvGrpSpPr/>
            <p:nvPr/>
          </p:nvGrpSpPr>
          <p:grpSpPr>
            <a:xfrm>
              <a:off x="3161444" y="967364"/>
              <a:ext cx="976720" cy="975284"/>
              <a:chOff x="3161444" y="967364"/>
              <a:chExt cx="976720" cy="975284"/>
            </a:xfrm>
          </p:grpSpPr>
          <p:grpSp>
            <p:nvGrpSpPr>
              <p:cNvPr id="81" name="Group 80"/>
              <p:cNvGrpSpPr/>
              <p:nvPr/>
            </p:nvGrpSpPr>
            <p:grpSpPr>
              <a:xfrm>
                <a:off x="3161444" y="967364"/>
                <a:ext cx="976720" cy="975284"/>
                <a:chOff x="5370089" y="957870"/>
                <a:chExt cx="1582522" cy="1580196"/>
              </a:xfrm>
            </p:grpSpPr>
            <p:sp>
              <p:nvSpPr>
                <p:cNvPr id="97" name="Shape 1231"/>
                <p:cNvSpPr/>
                <p:nvPr/>
              </p:nvSpPr>
              <p:spPr>
                <a:xfrm>
                  <a:off x="5528795" y="1115347"/>
                  <a:ext cx="1265109" cy="1265242"/>
                </a:xfrm>
                <a:prstGeom prst="ellipse">
                  <a:avLst/>
                </a:prstGeom>
                <a:noFill/>
                <a:ln w="57150" cap="flat" cmpd="sng">
                  <a:solidFill>
                    <a:schemeClr val="accent1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 algn="just">
                    <a:spcBef>
                      <a:spcPts val="0"/>
                    </a:spcBef>
                    <a:buNone/>
                  </a:pPr>
                  <a:endParaRPr sz="1000">
                    <a:ln>
                      <a:solidFill>
                        <a:srgbClr val="0E316E"/>
                      </a:solidFill>
                    </a:ln>
                  </a:endParaRPr>
                </a:p>
              </p:txBody>
            </p:sp>
            <p:sp>
              <p:nvSpPr>
                <p:cNvPr id="98" name="Shape 1232"/>
                <p:cNvSpPr/>
                <p:nvPr/>
              </p:nvSpPr>
              <p:spPr>
                <a:xfrm>
                  <a:off x="6635198" y="1610329"/>
                  <a:ext cx="317413" cy="314954"/>
                </a:xfrm>
                <a:prstGeom prst="ellipse">
                  <a:avLst/>
                </a:prstGeom>
                <a:solidFill>
                  <a:srgbClr val="CB6015"/>
                </a:solidFill>
                <a:ln w="7620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buSzPct val="25000"/>
                    <a:buNone/>
                  </a:pPr>
                  <a:endParaRPr lang="en-US" sz="900" b="1" i="0" u="none" strike="noStrike" cap="none" baseline="0" dirty="0">
                    <a:solidFill>
                      <a:srgbClr val="FF9927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9" name="Shape 1237"/>
                <p:cNvSpPr/>
                <p:nvPr/>
              </p:nvSpPr>
              <p:spPr>
                <a:xfrm>
                  <a:off x="5370089" y="1610329"/>
                  <a:ext cx="317413" cy="314954"/>
                </a:xfrm>
                <a:prstGeom prst="ellipse">
                  <a:avLst/>
                </a:prstGeom>
                <a:solidFill>
                  <a:srgbClr val="CB6015"/>
                </a:solidFill>
                <a:ln w="7620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buSzPct val="25000"/>
                    <a:buNone/>
                  </a:pPr>
                  <a:endParaRPr lang="en-US" sz="900" b="1" i="0" u="none" strike="noStrike" cap="none" baseline="0" dirty="0">
                    <a:solidFill>
                      <a:srgbClr val="FF9927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0" name="Shape 1238"/>
                <p:cNvSpPr/>
                <p:nvPr/>
              </p:nvSpPr>
              <p:spPr>
                <a:xfrm>
                  <a:off x="6012410" y="2223112"/>
                  <a:ext cx="317413" cy="314954"/>
                </a:xfrm>
                <a:prstGeom prst="ellipse">
                  <a:avLst/>
                </a:prstGeom>
                <a:solidFill>
                  <a:srgbClr val="CB6015"/>
                </a:solidFill>
                <a:ln w="7620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buSzPct val="25000"/>
                    <a:buNone/>
                  </a:pPr>
                  <a:endParaRPr lang="en-US" sz="900" b="1" i="0" u="none" strike="noStrike" cap="none" baseline="0" dirty="0">
                    <a:solidFill>
                      <a:srgbClr val="FF9927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01" name="Shape 1239"/>
                <p:cNvSpPr/>
                <p:nvPr/>
              </p:nvSpPr>
              <p:spPr>
                <a:xfrm>
                  <a:off x="6012410" y="957870"/>
                  <a:ext cx="317413" cy="314954"/>
                </a:xfrm>
                <a:prstGeom prst="ellipse">
                  <a:avLst/>
                </a:prstGeom>
                <a:solidFill>
                  <a:srgbClr val="CB6015"/>
                </a:solidFill>
                <a:ln w="7620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45700" rIns="91425" bIns="45700" anchor="ctr" anchorCtr="0">
                  <a:noAutofit/>
                </a:bodyPr>
                <a:lstStyle/>
                <a:p>
                  <a:pPr marL="0" marR="0" lvl="0" indent="0" algn="just" rtl="0">
                    <a:spcBef>
                      <a:spcPts val="0"/>
                    </a:spcBef>
                    <a:buSzPct val="25000"/>
                    <a:buNone/>
                  </a:pPr>
                  <a:endParaRPr lang="en-US" sz="1600" b="1" i="0" u="none" strike="noStrike" cap="none" baseline="0" dirty="0">
                    <a:solidFill>
                      <a:srgbClr val="0E316E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2" name="Rectangle 81"/>
              <p:cNvSpPr/>
              <p:nvPr/>
            </p:nvSpPr>
            <p:spPr>
              <a:xfrm>
                <a:off x="3357348" y="1342836"/>
                <a:ext cx="584910" cy="264688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80000"/>
                  </a:lnSpc>
                </a:pPr>
                <a:r>
                  <a:rPr lang="en-US" sz="700" dirty="0" smtClean="0">
                    <a:solidFill>
                      <a:srgbClr val="000000"/>
                    </a:solidFill>
                    <a:latin typeface="Helvetica Neue Light"/>
                    <a:cs typeface="Helvetica Neue Light"/>
                  </a:rPr>
                  <a:t>Streaming</a:t>
                </a:r>
              </a:p>
              <a:p>
                <a:pPr algn="ctr">
                  <a:lnSpc>
                    <a:spcPct val="80000"/>
                  </a:lnSpc>
                </a:pPr>
                <a:r>
                  <a:rPr lang="en-US" sz="700" dirty="0" smtClean="0">
                    <a:solidFill>
                      <a:srgbClr val="000000"/>
                    </a:solidFill>
                    <a:latin typeface="Helvetica Neue Light"/>
                    <a:cs typeface="Helvetica Neue Light"/>
                  </a:rPr>
                  <a:t>Analytics</a:t>
                </a:r>
              </a:p>
            </p:txBody>
          </p:sp>
        </p:grpSp>
        <p:pic>
          <p:nvPicPr>
            <p:cNvPr id="103" name="Picture 10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5218" y="1136076"/>
              <a:ext cx="982869" cy="516636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3526" y="2084009"/>
              <a:ext cx="1031682" cy="773762"/>
            </a:xfrm>
            <a:prstGeom prst="rect">
              <a:avLst/>
            </a:prstGeom>
          </p:spPr>
        </p:pic>
        <p:cxnSp>
          <p:nvCxnSpPr>
            <p:cNvPr id="108" name="Straight Arrow Connector 107"/>
            <p:cNvCxnSpPr/>
            <p:nvPr/>
          </p:nvCxnSpPr>
          <p:spPr>
            <a:xfrm flipH="1" flipV="1">
              <a:off x="6516314" y="1474652"/>
              <a:ext cx="619563" cy="411197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 flipH="1" flipV="1">
              <a:off x="4627732" y="1421305"/>
              <a:ext cx="462075" cy="1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/>
          <p:cNvGrpSpPr/>
          <p:nvPr/>
        </p:nvGrpSpPr>
        <p:grpSpPr>
          <a:xfrm>
            <a:off x="1464532" y="1713282"/>
            <a:ext cx="4220359" cy="1715222"/>
            <a:chOff x="1464532" y="1713282"/>
            <a:chExt cx="4220359" cy="1715222"/>
          </a:xfrm>
        </p:grpSpPr>
        <p:cxnSp>
          <p:nvCxnSpPr>
            <p:cNvPr id="71" name="Straight Arrow Connector 70"/>
            <p:cNvCxnSpPr/>
            <p:nvPr/>
          </p:nvCxnSpPr>
          <p:spPr>
            <a:xfrm flipH="1">
              <a:off x="4114696" y="2620487"/>
              <a:ext cx="301254" cy="229696"/>
            </a:xfrm>
            <a:prstGeom prst="straightConnector1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5" name="Group 124"/>
            <p:cNvGrpSpPr/>
            <p:nvPr/>
          </p:nvGrpSpPr>
          <p:grpSpPr>
            <a:xfrm>
              <a:off x="1464532" y="1713282"/>
              <a:ext cx="4220359" cy="1715222"/>
              <a:chOff x="1464532" y="1713282"/>
              <a:chExt cx="4220359" cy="1715222"/>
            </a:xfrm>
          </p:grpSpPr>
          <p:cxnSp>
            <p:nvCxnSpPr>
              <p:cNvPr id="76" name="Straight Arrow Connector 75"/>
              <p:cNvCxnSpPr/>
              <p:nvPr/>
            </p:nvCxnSpPr>
            <p:spPr>
              <a:xfrm flipH="1" flipV="1">
                <a:off x="1464532" y="1910234"/>
                <a:ext cx="1711274" cy="939949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2" name="Group 121"/>
              <p:cNvGrpSpPr/>
              <p:nvPr/>
            </p:nvGrpSpPr>
            <p:grpSpPr>
              <a:xfrm>
                <a:off x="4223686" y="1713282"/>
                <a:ext cx="976720" cy="975284"/>
                <a:chOff x="4223686" y="1713282"/>
                <a:chExt cx="976720" cy="975284"/>
              </a:xfrm>
            </p:grpSpPr>
            <p:grpSp>
              <p:nvGrpSpPr>
                <p:cNvPr id="83" name="Group 82"/>
                <p:cNvGrpSpPr/>
                <p:nvPr/>
              </p:nvGrpSpPr>
              <p:grpSpPr>
                <a:xfrm>
                  <a:off x="4223686" y="1713282"/>
                  <a:ext cx="976720" cy="975284"/>
                  <a:chOff x="7091178" y="2166438"/>
                  <a:chExt cx="1582522" cy="1580196"/>
                </a:xfrm>
              </p:grpSpPr>
              <p:sp>
                <p:nvSpPr>
                  <p:cNvPr id="92" name="Shape 1231"/>
                  <p:cNvSpPr/>
                  <p:nvPr/>
                </p:nvSpPr>
                <p:spPr>
                  <a:xfrm>
                    <a:off x="7249884" y="2323915"/>
                    <a:ext cx="1265109" cy="1265242"/>
                  </a:xfrm>
                  <a:prstGeom prst="ellipse">
                    <a:avLst/>
                  </a:prstGeom>
                  <a:noFill/>
                  <a:ln w="57150" cap="flat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algn="just">
                      <a:spcBef>
                        <a:spcPts val="0"/>
                      </a:spcBef>
                      <a:buNone/>
                    </a:pPr>
                    <a:endParaRPr sz="1000">
                      <a:ln>
                        <a:solidFill>
                          <a:srgbClr val="0E316E"/>
                        </a:solidFill>
                      </a:ln>
                    </a:endParaRPr>
                  </a:p>
                </p:txBody>
              </p:sp>
              <p:sp>
                <p:nvSpPr>
                  <p:cNvPr id="93" name="Shape 1232"/>
                  <p:cNvSpPr/>
                  <p:nvPr/>
                </p:nvSpPr>
                <p:spPr>
                  <a:xfrm>
                    <a:off x="8356287" y="2818897"/>
                    <a:ext cx="317413" cy="314954"/>
                  </a:xfrm>
                  <a:prstGeom prst="ellipse">
                    <a:avLst/>
                  </a:prstGeom>
                  <a:solidFill>
                    <a:srgbClr val="CB6015"/>
                  </a:solidFill>
                  <a:ln w="762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just" rtl="0">
                      <a:spcBef>
                        <a:spcPts val="0"/>
                      </a:spcBef>
                      <a:buSzPct val="25000"/>
                      <a:buNone/>
                    </a:pPr>
                    <a:endParaRPr lang="en-US" sz="900" b="1" i="0" u="none" strike="noStrike" cap="none" baseline="0" dirty="0">
                      <a:solidFill>
                        <a:srgbClr val="FF9927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4" name="Shape 1237"/>
                  <p:cNvSpPr/>
                  <p:nvPr/>
                </p:nvSpPr>
                <p:spPr>
                  <a:xfrm>
                    <a:off x="7091178" y="2818897"/>
                    <a:ext cx="317413" cy="314954"/>
                  </a:xfrm>
                  <a:prstGeom prst="ellipse">
                    <a:avLst/>
                  </a:prstGeom>
                  <a:solidFill>
                    <a:srgbClr val="CB6015"/>
                  </a:solidFill>
                  <a:ln w="762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just" rtl="0">
                      <a:spcBef>
                        <a:spcPts val="0"/>
                      </a:spcBef>
                      <a:buSzPct val="25000"/>
                      <a:buNone/>
                    </a:pPr>
                    <a:endParaRPr lang="en-US" sz="900" b="1" i="0" u="none" strike="noStrike" cap="none" baseline="0" dirty="0">
                      <a:solidFill>
                        <a:srgbClr val="FF9927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5" name="Shape 1238"/>
                  <p:cNvSpPr/>
                  <p:nvPr/>
                </p:nvSpPr>
                <p:spPr>
                  <a:xfrm>
                    <a:off x="7733499" y="3431680"/>
                    <a:ext cx="317413" cy="314954"/>
                  </a:xfrm>
                  <a:prstGeom prst="ellipse">
                    <a:avLst/>
                  </a:prstGeom>
                  <a:solidFill>
                    <a:srgbClr val="CB6015"/>
                  </a:solidFill>
                  <a:ln w="762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just" rtl="0">
                      <a:spcBef>
                        <a:spcPts val="0"/>
                      </a:spcBef>
                      <a:buSzPct val="25000"/>
                      <a:buNone/>
                    </a:pPr>
                    <a:endParaRPr lang="en-US" sz="900" b="1" i="0" u="none" strike="noStrike" cap="none" baseline="0" dirty="0">
                      <a:solidFill>
                        <a:srgbClr val="FF9927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6" name="Shape 1239"/>
                  <p:cNvSpPr/>
                  <p:nvPr/>
                </p:nvSpPr>
                <p:spPr>
                  <a:xfrm>
                    <a:off x="7733499" y="2166438"/>
                    <a:ext cx="317413" cy="314954"/>
                  </a:xfrm>
                  <a:prstGeom prst="ellipse">
                    <a:avLst/>
                  </a:prstGeom>
                  <a:solidFill>
                    <a:srgbClr val="CB6015"/>
                  </a:solidFill>
                  <a:ln w="762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just" rtl="0">
                      <a:spcBef>
                        <a:spcPts val="0"/>
                      </a:spcBef>
                      <a:buSzPct val="25000"/>
                      <a:buNone/>
                    </a:pPr>
                    <a:endParaRPr lang="en-US" sz="1600" b="1" i="0" u="none" strike="noStrike" cap="none" baseline="0" dirty="0">
                      <a:solidFill>
                        <a:srgbClr val="0E316E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4" name="Rectangle 83"/>
                <p:cNvSpPr/>
                <p:nvPr/>
              </p:nvSpPr>
              <p:spPr>
                <a:xfrm>
                  <a:off x="4419591" y="2088753"/>
                  <a:ext cx="584910" cy="264688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700" dirty="0" smtClean="0">
                      <a:latin typeface="Helvetica Neue Light"/>
                      <a:cs typeface="Helvetica Neue Light"/>
                    </a:rPr>
                    <a:t>Batch</a:t>
                  </a:r>
                </a:p>
                <a:p>
                  <a:pPr algn="ctr">
                    <a:lnSpc>
                      <a:spcPct val="80000"/>
                    </a:lnSpc>
                  </a:pPr>
                  <a:r>
                    <a:rPr lang="en-US" sz="700" dirty="0" smtClean="0">
                      <a:latin typeface="Helvetica Neue Light"/>
                      <a:cs typeface="Helvetica Neue Light"/>
                    </a:rPr>
                    <a:t>Analytics</a:t>
                  </a:r>
                </a:p>
              </p:txBody>
            </p:sp>
          </p:grpSp>
          <p:grpSp>
            <p:nvGrpSpPr>
              <p:cNvPr id="123" name="Group 122"/>
              <p:cNvGrpSpPr/>
              <p:nvPr/>
            </p:nvGrpSpPr>
            <p:grpSpPr>
              <a:xfrm>
                <a:off x="3170214" y="2453220"/>
                <a:ext cx="976720" cy="975284"/>
                <a:chOff x="3170214" y="2453220"/>
                <a:chExt cx="976720" cy="975284"/>
              </a:xfrm>
            </p:grpSpPr>
            <p:grpSp>
              <p:nvGrpSpPr>
                <p:cNvPr id="85" name="Group 84"/>
                <p:cNvGrpSpPr/>
                <p:nvPr/>
              </p:nvGrpSpPr>
              <p:grpSpPr>
                <a:xfrm>
                  <a:off x="3170214" y="2453220"/>
                  <a:ext cx="976720" cy="975284"/>
                  <a:chOff x="5384298" y="3365318"/>
                  <a:chExt cx="1582522" cy="1580196"/>
                </a:xfrm>
              </p:grpSpPr>
              <p:sp>
                <p:nvSpPr>
                  <p:cNvPr id="87" name="Shape 1231"/>
                  <p:cNvSpPr/>
                  <p:nvPr/>
                </p:nvSpPr>
                <p:spPr>
                  <a:xfrm>
                    <a:off x="5543004" y="3522795"/>
                    <a:ext cx="1265109" cy="1265242"/>
                  </a:xfrm>
                  <a:prstGeom prst="ellipse">
                    <a:avLst/>
                  </a:prstGeom>
                  <a:noFill/>
                  <a:ln w="57150" cap="flat" cmpd="sng">
                    <a:solidFill>
                      <a:schemeClr val="accent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 algn="just">
                      <a:spcBef>
                        <a:spcPts val="0"/>
                      </a:spcBef>
                      <a:buNone/>
                    </a:pPr>
                    <a:endParaRPr sz="1000">
                      <a:ln>
                        <a:solidFill>
                          <a:srgbClr val="0E316E"/>
                        </a:solidFill>
                      </a:ln>
                    </a:endParaRPr>
                  </a:p>
                </p:txBody>
              </p:sp>
              <p:sp>
                <p:nvSpPr>
                  <p:cNvPr id="88" name="Shape 1232"/>
                  <p:cNvSpPr/>
                  <p:nvPr/>
                </p:nvSpPr>
                <p:spPr>
                  <a:xfrm>
                    <a:off x="6649407" y="4017777"/>
                    <a:ext cx="317413" cy="314954"/>
                  </a:xfrm>
                  <a:prstGeom prst="ellipse">
                    <a:avLst/>
                  </a:prstGeom>
                  <a:solidFill>
                    <a:srgbClr val="CB6015"/>
                  </a:solidFill>
                  <a:ln w="762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just" rtl="0">
                      <a:spcBef>
                        <a:spcPts val="0"/>
                      </a:spcBef>
                      <a:buSzPct val="25000"/>
                      <a:buNone/>
                    </a:pPr>
                    <a:endParaRPr lang="en-US" sz="900" b="1" i="0" u="none" strike="noStrike" cap="none" baseline="0" dirty="0">
                      <a:solidFill>
                        <a:srgbClr val="FF9927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" name="Shape 1237"/>
                  <p:cNvSpPr/>
                  <p:nvPr/>
                </p:nvSpPr>
                <p:spPr>
                  <a:xfrm>
                    <a:off x="5384298" y="4017777"/>
                    <a:ext cx="317413" cy="314954"/>
                  </a:xfrm>
                  <a:prstGeom prst="ellipse">
                    <a:avLst/>
                  </a:prstGeom>
                  <a:solidFill>
                    <a:srgbClr val="CB6015"/>
                  </a:solidFill>
                  <a:ln w="762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just" rtl="0">
                      <a:spcBef>
                        <a:spcPts val="0"/>
                      </a:spcBef>
                      <a:buSzPct val="25000"/>
                      <a:buNone/>
                    </a:pPr>
                    <a:endParaRPr lang="en-US" sz="900" b="1" i="0" u="none" strike="noStrike" cap="none" baseline="0" dirty="0">
                      <a:solidFill>
                        <a:srgbClr val="FF9927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0" name="Shape 1238"/>
                  <p:cNvSpPr/>
                  <p:nvPr/>
                </p:nvSpPr>
                <p:spPr>
                  <a:xfrm>
                    <a:off x="6026619" y="4630560"/>
                    <a:ext cx="317413" cy="314954"/>
                  </a:xfrm>
                  <a:prstGeom prst="ellipse">
                    <a:avLst/>
                  </a:prstGeom>
                  <a:solidFill>
                    <a:srgbClr val="CB6015"/>
                  </a:solidFill>
                  <a:ln w="762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just" rtl="0">
                      <a:spcBef>
                        <a:spcPts val="0"/>
                      </a:spcBef>
                      <a:buSzPct val="25000"/>
                      <a:buNone/>
                    </a:pPr>
                    <a:endParaRPr lang="en-US" sz="900" b="1" i="0" u="none" strike="noStrike" cap="none" baseline="0" dirty="0">
                      <a:solidFill>
                        <a:srgbClr val="FF9927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91" name="Shape 1239"/>
                  <p:cNvSpPr/>
                  <p:nvPr/>
                </p:nvSpPr>
                <p:spPr>
                  <a:xfrm>
                    <a:off x="6026619" y="3365318"/>
                    <a:ext cx="317413" cy="314954"/>
                  </a:xfrm>
                  <a:prstGeom prst="ellipse">
                    <a:avLst/>
                  </a:prstGeom>
                  <a:solidFill>
                    <a:srgbClr val="CB6015"/>
                  </a:solidFill>
                  <a:ln w="76200" cap="flat" cmpd="sng">
                    <a:noFill/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45700" rIns="91425" bIns="45700" anchor="ctr" anchorCtr="0">
                    <a:noAutofit/>
                  </a:bodyPr>
                  <a:lstStyle/>
                  <a:p>
                    <a:pPr marL="0" marR="0" lvl="0" indent="0" algn="just" rtl="0">
                      <a:spcBef>
                        <a:spcPts val="0"/>
                      </a:spcBef>
                      <a:buSzPct val="25000"/>
                      <a:buNone/>
                    </a:pPr>
                    <a:endParaRPr lang="en-US" sz="1600" b="1" i="0" u="none" strike="noStrike" cap="none" baseline="0" dirty="0">
                      <a:solidFill>
                        <a:srgbClr val="0E316E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6" name="Rectangle 85"/>
                <p:cNvSpPr/>
                <p:nvPr/>
              </p:nvSpPr>
              <p:spPr>
                <a:xfrm>
                  <a:off x="3366118" y="2864879"/>
                  <a:ext cx="584910" cy="178510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80000"/>
                    </a:lnSpc>
                  </a:pPr>
                  <a:r>
                    <a:rPr lang="en-US" sz="700" dirty="0" smtClean="0">
                      <a:solidFill>
                        <a:srgbClr val="000000"/>
                      </a:solidFill>
                      <a:latin typeface="Helvetica Neue Light"/>
                      <a:cs typeface="Helvetica Neue Light"/>
                    </a:rPr>
                    <a:t>Real-time</a:t>
                  </a:r>
                </a:p>
              </p:txBody>
            </p:sp>
          </p:grpSp>
          <p:cxnSp>
            <p:nvCxnSpPr>
              <p:cNvPr id="124" name="Straight Arrow Connector 123"/>
              <p:cNvCxnSpPr/>
              <p:nvPr/>
            </p:nvCxnSpPr>
            <p:spPr>
              <a:xfrm flipH="1" flipV="1">
                <a:off x="5065328" y="2538986"/>
                <a:ext cx="619563" cy="411197"/>
              </a:xfrm>
              <a:prstGeom prst="straightConnector1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424054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474081" y="1488738"/>
            <a:ext cx="1258045" cy="1845778"/>
            <a:chOff x="1474081" y="1857435"/>
            <a:chExt cx="1258045" cy="184577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081" y="1857435"/>
              <a:ext cx="1258045" cy="1250083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533781" y="3333881"/>
              <a:ext cx="113864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Cassandra</a:t>
              </a:r>
              <a:endParaRPr lang="en-US" sz="18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893633" y="1486748"/>
            <a:ext cx="1258045" cy="1849759"/>
            <a:chOff x="3898527" y="1853454"/>
            <a:chExt cx="1258045" cy="1849759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8527" y="1853454"/>
              <a:ext cx="1258045" cy="1258045"/>
            </a:xfrm>
            <a:prstGeom prst="rect">
              <a:avLst/>
            </a:prstGeom>
          </p:spPr>
        </p:pic>
        <p:sp>
          <p:nvSpPr>
            <p:cNvPr id="78" name="TextBox 77"/>
            <p:cNvSpPr txBox="1"/>
            <p:nvPr/>
          </p:nvSpPr>
          <p:spPr>
            <a:xfrm>
              <a:off x="4121028" y="3333881"/>
              <a:ext cx="8130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Search</a:t>
              </a:r>
              <a:endParaRPr lang="en-US" sz="1800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313186" y="1480541"/>
            <a:ext cx="1258045" cy="1862173"/>
            <a:chOff x="6313186" y="1857435"/>
            <a:chExt cx="1258045" cy="1862173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3186" y="1857435"/>
              <a:ext cx="1258045" cy="1250083"/>
            </a:xfrm>
            <a:prstGeom prst="rect">
              <a:avLst/>
            </a:prstGeom>
          </p:spPr>
        </p:pic>
        <p:sp>
          <p:nvSpPr>
            <p:cNvPr id="79" name="TextBox 78"/>
            <p:cNvSpPr txBox="1"/>
            <p:nvPr/>
          </p:nvSpPr>
          <p:spPr>
            <a:xfrm>
              <a:off x="6562041" y="3350276"/>
              <a:ext cx="7603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 smtClean="0"/>
                <a:t>Graph</a:t>
              </a:r>
              <a:endParaRPr lang="en-US" sz="18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0120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DataStax,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0D5614-B734-4280-8F57-1D4947433C9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" name="Picture 1" descr="customer_use_case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18" t="15904" r="9530" b="16714"/>
          <a:stretch/>
        </p:blipFill>
        <p:spPr>
          <a:xfrm>
            <a:off x="827585" y="195486"/>
            <a:ext cx="7488831" cy="4775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486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581"/>
            <a:ext cx="9144000" cy="4726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698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389817"/>
            <a:ext cx="9753600" cy="6506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6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359146"/>
            <a:ext cx="9753600" cy="64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628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6926" y="-359146"/>
            <a:ext cx="9657852" cy="6444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088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64230" y="2187030"/>
            <a:ext cx="50155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Why Customer 360°?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33119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822" y="-642670"/>
            <a:ext cx="9347645" cy="642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9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31281" y="2187030"/>
            <a:ext cx="408143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smtClean="0"/>
              <a:t>Consolidate Data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8728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14240" y="2187030"/>
            <a:ext cx="611552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Understand the Customer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05866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3200" y="-483108"/>
            <a:ext cx="9550400" cy="6109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304</TotalTime>
  <Words>273</Words>
  <Application>Microsoft Macintosh PowerPoint</Application>
  <PresentationFormat>On-screen Show (16:9)</PresentationFormat>
  <Paragraphs>35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Helvetica Neue Light</vt:lpstr>
      <vt:lpstr>Arial</vt:lpstr>
      <vt:lpstr>Office Theme</vt:lpstr>
      <vt:lpstr>Real-time Customer 360°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mstump@vorstella.com</dc:creator>
  <cp:lastModifiedBy>mstump@vorstella.com</cp:lastModifiedBy>
  <cp:revision>42</cp:revision>
  <dcterms:created xsi:type="dcterms:W3CDTF">2016-09-08T18:19:41Z</dcterms:created>
  <dcterms:modified xsi:type="dcterms:W3CDTF">2016-09-08T23:24:37Z</dcterms:modified>
</cp:coreProperties>
</file>